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8">
  <p:sldMasterIdLst>
    <p:sldMasterId id="2147483648" r:id="rId1"/>
  </p:sldMasterIdLst>
  <p:sldIdLst>
    <p:sldId id="272" r:id="rId2"/>
    <p:sldId id="368" r:id="rId3"/>
    <p:sldId id="369" r:id="rId4"/>
    <p:sldId id="375" r:id="rId5"/>
    <p:sldId id="376" r:id="rId6"/>
    <p:sldId id="28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00" autoAdjust="0"/>
    <p:restoredTop sz="94660" autoAdjust="0"/>
  </p:normalViewPr>
  <p:slideViewPr>
    <p:cSldViewPr>
      <p:cViewPr varScale="1">
        <p:scale>
          <a:sx n="224" d="100"/>
          <a:sy n="224" d="100"/>
        </p:scale>
        <p:origin x="66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1"/>
            <a:ext cx="9143999" cy="6869843"/>
          </a:xfrm>
          <a:prstGeom prst="rect">
            <a:avLst/>
          </a:prstGeom>
          <a:noFill/>
        </p:spPr>
      </p:pic>
      <p:pic>
        <p:nvPicPr>
          <p:cNvPr id="3" name="Picture 2" descr="E:\Recursos\Logos\Logo UCM 2012\Marca UCM logo Blanco.gi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779912" y="332656"/>
            <a:ext cx="1584176" cy="1455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8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2" cstate="print"/>
          <a:srcRect t="94985"/>
          <a:stretch>
            <a:fillRect/>
          </a:stretch>
        </p:blipFill>
        <p:spPr bwMode="auto">
          <a:xfrm>
            <a:off x="0" y="6525344"/>
            <a:ext cx="9143999" cy="344500"/>
          </a:xfrm>
          <a:prstGeom prst="rect">
            <a:avLst/>
          </a:prstGeom>
          <a:noFill/>
        </p:spPr>
      </p:pic>
      <p:pic>
        <p:nvPicPr>
          <p:cNvPr id="13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2" cstate="print"/>
          <a:srcRect b="89917"/>
          <a:stretch>
            <a:fillRect/>
          </a:stretch>
        </p:blipFill>
        <p:spPr bwMode="auto">
          <a:xfrm>
            <a:off x="0" y="0"/>
            <a:ext cx="9143999" cy="692696"/>
          </a:xfrm>
          <a:prstGeom prst="rect">
            <a:avLst/>
          </a:prstGeom>
          <a:noFill/>
        </p:spPr>
      </p:pic>
      <p:pic>
        <p:nvPicPr>
          <p:cNvPr id="20481" name="Picture 1" descr="E:\Recursos\Logos\Logo UCM 2012\Marca UCM Alternativa logo blanc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28" y="150540"/>
            <a:ext cx="1800200" cy="46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18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Trabajo\Vicerrectorado de Planificación\Presentación Reestructuración de Departamentos\Rec\Fondo muy claro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1"/>
            <a:ext cx="9143999" cy="6869844"/>
          </a:xfrm>
          <a:prstGeom prst="rect">
            <a:avLst/>
          </a:prstGeom>
          <a:noFill/>
        </p:spPr>
      </p:pic>
      <p:pic>
        <p:nvPicPr>
          <p:cNvPr id="14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3" cstate="print"/>
          <a:srcRect t="94985"/>
          <a:stretch>
            <a:fillRect/>
          </a:stretch>
        </p:blipFill>
        <p:spPr bwMode="auto">
          <a:xfrm>
            <a:off x="0" y="6525344"/>
            <a:ext cx="9143999" cy="344500"/>
          </a:xfrm>
          <a:prstGeom prst="rect">
            <a:avLst/>
          </a:prstGeom>
          <a:noFill/>
        </p:spPr>
      </p:pic>
      <p:pic>
        <p:nvPicPr>
          <p:cNvPr id="13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3" cstate="print"/>
          <a:srcRect b="89917"/>
          <a:stretch>
            <a:fillRect/>
          </a:stretch>
        </p:blipFill>
        <p:spPr bwMode="auto">
          <a:xfrm>
            <a:off x="0" y="0"/>
            <a:ext cx="9143999" cy="692696"/>
          </a:xfrm>
          <a:prstGeom prst="rect">
            <a:avLst/>
          </a:prstGeom>
          <a:noFill/>
        </p:spPr>
      </p:pic>
      <p:pic>
        <p:nvPicPr>
          <p:cNvPr id="20481" name="Picture 1" descr="E:\Recursos\Logos\Logo UCM 2012\Marca UCM Alternativa logo blanco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28" y="150540"/>
            <a:ext cx="1800200" cy="46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18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AD80-6017-4876-89A8-0026989440F5}" type="datetimeFigureOut">
              <a:rPr lang="es-ES"/>
              <a:pPr>
                <a:defRPr/>
              </a:pPr>
              <a:t>26/10/23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8259-D5A8-4EA3-B003-4C5AC359B22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673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65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steban.sanchez@cps.ucm.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321297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latin typeface="+mj-lt"/>
              </a:rPr>
              <a:t>“Aprendizaje Servicio en el marco de los programas europeos: innovación docente y construcción de ciudadanía”</a:t>
            </a:r>
          </a:p>
          <a:p>
            <a:pPr algn="ctr"/>
            <a:r>
              <a:rPr lang="es-ES_tradnl" sz="1400" b="1" dirty="0">
                <a:latin typeface="+mj-lt"/>
              </a:rPr>
              <a:t>Esteban Sánchez Moreno</a:t>
            </a:r>
          </a:p>
          <a:p>
            <a:pPr algn="ctr"/>
            <a:r>
              <a:rPr lang="es-ES_tradnl" sz="1400" b="1" dirty="0">
                <a:latin typeface="+mj-lt"/>
              </a:rPr>
              <a:t>Departamento de Sociología: Metodología y Teoría </a:t>
            </a:r>
            <a:endParaRPr lang="es-ES" sz="1400" dirty="0">
              <a:latin typeface="+mj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451418D-E074-C744-9CF7-A172D01412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548680"/>
            <a:ext cx="2232249" cy="695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F51EF70-CE19-1FF6-8D46-3561804ED087}"/>
              </a:ext>
            </a:extLst>
          </p:cNvPr>
          <p:cNvSpPr txBox="1"/>
          <p:nvPr/>
        </p:nvSpPr>
        <p:spPr>
          <a:xfrm>
            <a:off x="6498077" y="5544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C0DC79-CD5D-1D1C-0407-37A24BFED7F8}"/>
              </a:ext>
            </a:extLst>
          </p:cNvPr>
          <p:cNvSpPr txBox="1"/>
          <p:nvPr/>
        </p:nvSpPr>
        <p:spPr>
          <a:xfrm>
            <a:off x="4211961" y="5544766"/>
            <a:ext cx="4824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Encuentro </a:t>
            </a:r>
            <a:r>
              <a:rPr lang="es-ES" dirty="0" err="1"/>
              <a:t>ApS</a:t>
            </a:r>
            <a:r>
              <a:rPr lang="es-ES" dirty="0"/>
              <a:t> en el Ámbito Local</a:t>
            </a:r>
          </a:p>
          <a:p>
            <a:r>
              <a:rPr lang="es-ES" dirty="0"/>
              <a:t>Ayuntamiento de Coslada</a:t>
            </a:r>
          </a:p>
          <a:p>
            <a:r>
              <a:rPr lang="es-ES" dirty="0"/>
              <a:t>26 de octubre de 2023</a:t>
            </a:r>
          </a:p>
        </p:txBody>
      </p:sp>
    </p:spTree>
    <p:extLst>
      <p:ext uri="{BB962C8B-B14F-4D97-AF65-F5344CB8AC3E}">
        <p14:creationId xmlns:p14="http://schemas.microsoft.com/office/powerpoint/2010/main" val="214682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8A6B956-30E0-4FB5-B248-46D7F4F53E57}"/>
              </a:ext>
            </a:extLst>
          </p:cNvPr>
          <p:cNvSpPr txBox="1">
            <a:spLocks/>
          </p:cNvSpPr>
          <p:nvPr/>
        </p:nvSpPr>
        <p:spPr>
          <a:xfrm>
            <a:off x="14604" y="908720"/>
            <a:ext cx="91440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632">
              <a:defRPr/>
            </a:pP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Particularidades del </a:t>
            </a:r>
            <a:r>
              <a:rPr lang="es-E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ApS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Internacional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750AA-B920-4D7B-8E04-3AAC8DEF280B}"/>
              </a:ext>
            </a:extLst>
          </p:cNvPr>
          <p:cNvSpPr txBox="1"/>
          <p:nvPr/>
        </p:nvSpPr>
        <p:spPr>
          <a:xfrm>
            <a:off x="323528" y="2060848"/>
            <a:ext cx="870586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sz="15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El programa Erasmus+. Una oportunidad para el desarrollo de proyectos </a:t>
            </a:r>
            <a:r>
              <a:rPr lang="es-ES" sz="15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ApS</a:t>
            </a:r>
            <a:r>
              <a:rPr lang="es-ES" sz="15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endParaRPr lang="es-ES" sz="15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s-ES" sz="15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s-ES" sz="15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ApS</a:t>
            </a:r>
            <a:r>
              <a:rPr lang="es-ES" sz="15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Internacional. Una oportunidad para el desarrollo del programa Erasmus+.</a:t>
            </a:r>
          </a:p>
          <a:p>
            <a:pPr algn="just">
              <a:spcBef>
                <a:spcPts val="1200"/>
              </a:spcBef>
            </a:pPr>
            <a:endParaRPr lang="es-ES" sz="15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s-ES" sz="15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Beneficios para todas las partes implicadas: para los/as estudiantes, para el profesorado, para la comunidad, para las universidades</a:t>
            </a:r>
            <a:r>
              <a:rPr lang="es-ES" sz="15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endParaRPr lang="es-ES" sz="15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s-ES" sz="15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Cambios en los estudiantes: más conocimiento, autoestima y habilidades lingüísticas; desarrollo de una comprensión más compleja de otras culturas y de otras comunicades y sus problemas y potencialidades. </a:t>
            </a:r>
          </a:p>
          <a:p>
            <a:pPr algn="just">
              <a:spcBef>
                <a:spcPts val="1200"/>
              </a:spcBef>
            </a:pPr>
            <a:endParaRPr lang="es-ES" sz="15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s-ES" sz="15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 Experiencia potencialmente transformativa.</a:t>
            </a:r>
            <a:endParaRPr lang="es-ES" sz="15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s-ES" sz="15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4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8A6B956-30E0-4FB5-B248-46D7F4F53E57}"/>
              </a:ext>
            </a:extLst>
          </p:cNvPr>
          <p:cNvSpPr txBox="1">
            <a:spLocks/>
          </p:cNvSpPr>
          <p:nvPr/>
        </p:nvSpPr>
        <p:spPr>
          <a:xfrm>
            <a:off x="14604" y="908720"/>
            <a:ext cx="9144000" cy="792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632">
              <a:defRPr/>
            </a:pP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Dimensiones del </a:t>
            </a:r>
            <a:r>
              <a:rPr lang="es-E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ApS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Internacional</a:t>
            </a:r>
            <a:endParaRPr lang="es-ES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484632">
              <a:defRPr/>
            </a:pPr>
            <a:r>
              <a:rPr lang="es-ES" sz="19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Fuente: Proyecto UNICORN (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2019-1-IT02-KA203-063122).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4632">
              <a:defRPr/>
            </a:pPr>
            <a:endParaRPr lang="es-E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750AA-B920-4D7B-8E04-3AAC8DEF280B}"/>
              </a:ext>
            </a:extLst>
          </p:cNvPr>
          <p:cNvSpPr txBox="1"/>
          <p:nvPr/>
        </p:nvSpPr>
        <p:spPr>
          <a:xfrm>
            <a:off x="323528" y="2060848"/>
            <a:ext cx="8705869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s-E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ApS</a:t>
            </a: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-I: </a:t>
            </a:r>
            <a:r>
              <a:rPr lang="es-E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Experiencia académica </a:t>
            </a: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estructurada</a:t>
            </a:r>
            <a:r>
              <a:rPr lang="es-E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en otro país en el cual los/as estudiantes (a) participan en una actividad de servicio </a:t>
            </a: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organizada</a:t>
            </a:r>
            <a:r>
              <a:rPr lang="es-E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que aborda necesidades de la comunidad; (b) aprende de </a:t>
            </a: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interacciones directas </a:t>
            </a:r>
            <a:r>
              <a:rPr lang="es-E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 un diálogo </a:t>
            </a: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intercultural</a:t>
            </a:r>
            <a:r>
              <a:rPr lang="es-E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otros; (c) tiene un impacto en la experiencia de manera que los estudiantes consiguen una mejor comprensión de los </a:t>
            </a: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contenidos del curso</a:t>
            </a:r>
            <a:r>
              <a:rPr lang="es-E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una apreciación más profunda del país y de la disciplina y mejoran el sentido de su propia responsabilidad como ciudadanos/as, local y globalmente (</a:t>
            </a:r>
            <a:r>
              <a:rPr lang="es-E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Bringle</a:t>
            </a:r>
            <a:r>
              <a:rPr lang="es-E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es-E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Hatcher</a:t>
            </a:r>
            <a:r>
              <a:rPr lang="es-E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2011). </a:t>
            </a:r>
          </a:p>
          <a:p>
            <a:pPr algn="just">
              <a:spcBef>
                <a:spcPts val="1200"/>
              </a:spcBef>
            </a:pPr>
            <a:endParaRPr lang="es-E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s-E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Modalidades: virtual, híbrido, físico.</a:t>
            </a:r>
          </a:p>
          <a:p>
            <a:pPr algn="just">
              <a:spcBef>
                <a:spcPts val="1200"/>
              </a:spcBef>
            </a:pPr>
            <a:endParaRPr lang="es-E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s-E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Alianzas</a:t>
            </a:r>
            <a:r>
              <a:rPr lang="es-E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cooperación </a:t>
            </a:r>
            <a:r>
              <a:rPr lang="es-E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largo plazo.</a:t>
            </a:r>
          </a:p>
          <a:p>
            <a:pPr algn="just">
              <a:spcBef>
                <a:spcPts val="1200"/>
              </a:spcBef>
            </a:pPr>
            <a:endParaRPr lang="es-ES" sz="15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3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8A6B956-30E0-4FB5-B248-46D7F4F53E57}"/>
              </a:ext>
            </a:extLst>
          </p:cNvPr>
          <p:cNvSpPr txBox="1">
            <a:spLocks/>
          </p:cNvSpPr>
          <p:nvPr/>
        </p:nvSpPr>
        <p:spPr>
          <a:xfrm>
            <a:off x="14604" y="908720"/>
            <a:ext cx="91440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632">
              <a:defRPr/>
            </a:pPr>
            <a:r>
              <a:rPr lang="es-E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ApS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-I, Entidades Locales y Universidades</a:t>
            </a:r>
          </a:p>
          <a:p>
            <a:pPr marL="484632">
              <a:defRPr/>
            </a:pPr>
            <a:endParaRPr lang="es-E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750AA-B920-4D7B-8E04-3AAC8DEF280B}"/>
              </a:ext>
            </a:extLst>
          </p:cNvPr>
          <p:cNvSpPr txBox="1"/>
          <p:nvPr/>
        </p:nvSpPr>
        <p:spPr>
          <a:xfrm>
            <a:off x="323528" y="2060848"/>
            <a:ext cx="8705869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El </a:t>
            </a:r>
            <a:r>
              <a:rPr lang="es-E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ApS</a:t>
            </a: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-I </a:t>
            </a:r>
            <a:r>
              <a:rPr lang="es-E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puede implicar o no </a:t>
            </a: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presencia físic</a:t>
            </a:r>
            <a:r>
              <a:rPr lang="es-E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continua de estudiantes </a:t>
            </a: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internacionales.</a:t>
            </a:r>
          </a:p>
          <a:p>
            <a:pPr algn="just">
              <a:spcBef>
                <a:spcPts val="1200"/>
              </a:spcBef>
            </a:pPr>
            <a:endParaRPr lang="es-E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s-E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s-E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Permite ampliar una </a:t>
            </a:r>
            <a:r>
              <a:rPr lang="es-E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vinculación vital entre comunidad y universidades</a:t>
            </a:r>
            <a:r>
              <a:rPr lang="es-E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basada en la identificación de necesidades de la comunidad, de la formación universitaria y de posibilidades de cooperación a largo plazo</a:t>
            </a:r>
            <a:r>
              <a:rPr lang="es-E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endParaRPr lang="es-ES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s-E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s-E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Conocimiento internacional de las entidades locales: </a:t>
            </a:r>
            <a:r>
              <a:rPr lang="es-E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conciencia de ciudadanía</a:t>
            </a:r>
            <a:r>
              <a:rPr lang="es-E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endParaRPr lang="es-ES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s-E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Proyecto </a:t>
            </a:r>
            <a:r>
              <a:rPr lang="es-E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Biodiversidad</a:t>
            </a:r>
            <a:r>
              <a:rPr lang="es-E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cooperación con presencia </a:t>
            </a:r>
            <a:r>
              <a:rPr lang="es-E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continua</a:t>
            </a:r>
            <a:r>
              <a:rPr lang="es-ES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estudiantes internacionales.</a:t>
            </a:r>
          </a:p>
          <a:p>
            <a:pPr algn="just">
              <a:spcBef>
                <a:spcPts val="1200"/>
              </a:spcBef>
            </a:pPr>
            <a:endParaRPr lang="es-ES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s-ES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s-ES" sz="15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1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8A6B956-30E0-4FB5-B248-46D7F4F53E57}"/>
              </a:ext>
            </a:extLst>
          </p:cNvPr>
          <p:cNvSpPr txBox="1">
            <a:spLocks/>
          </p:cNvSpPr>
          <p:nvPr/>
        </p:nvSpPr>
        <p:spPr>
          <a:xfrm>
            <a:off x="14604" y="908720"/>
            <a:ext cx="9144000" cy="792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632">
              <a:defRPr/>
            </a:pPr>
            <a:r>
              <a:rPr lang="es-E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ApS</a:t>
            </a:r>
            <a:r>
              <a:rPr lang="es-E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-I, Entidades Locales y Universidades</a:t>
            </a:r>
          </a:p>
          <a:p>
            <a:pPr marL="484632">
              <a:defRPr/>
            </a:pPr>
            <a:r>
              <a:rPr lang="es-ES" sz="19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Fuente: Proyecto LOCUS (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2021-2-NL01-KA220-HED-000049717).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4632">
              <a:defRPr/>
            </a:pPr>
            <a:endParaRPr lang="es-E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750AA-B920-4D7B-8E04-3AAC8DEF280B}"/>
              </a:ext>
            </a:extLst>
          </p:cNvPr>
          <p:cNvSpPr txBox="1"/>
          <p:nvPr/>
        </p:nvSpPr>
        <p:spPr>
          <a:xfrm>
            <a:off x="323528" y="2060848"/>
            <a:ext cx="870586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s-E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Proyecto </a:t>
            </a:r>
            <a:r>
              <a:rPr lang="es-ES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LOCUS - </a:t>
            </a:r>
            <a:r>
              <a:rPr lang="es-ES" sz="1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Labs</a:t>
            </a:r>
            <a:r>
              <a:rPr lang="es-ES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lang="es-ES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Contextualized</a:t>
            </a:r>
            <a:r>
              <a:rPr lang="es-ES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Social </a:t>
            </a:r>
            <a:r>
              <a:rPr lang="es-ES" sz="1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Work</a:t>
            </a:r>
            <a:r>
              <a:rPr lang="es-E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Amberes, Oslo, Tallin,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Amsterdam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Ayuntamiento de Coslada + Universidad Complutense.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Generación de conocimiento transferib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a la comunidad sobre sus procesos, situaciones, problemas y potencialidades.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Generación de productos reconocibles para la comunidad.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 en la capacidad de análisis de la realidad social.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s-ES" sz="1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s-ES" sz="1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s-ES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s-ES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s-ES" sz="15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A42302-3EEB-F849-967D-A9EDDD75E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312368" cy="316835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4DB0448-F6C5-EF40-B745-2FF6DED79CF8}"/>
              </a:ext>
            </a:extLst>
          </p:cNvPr>
          <p:cNvSpPr txBox="1"/>
          <p:nvPr/>
        </p:nvSpPr>
        <p:spPr>
          <a:xfrm>
            <a:off x="2339752" y="486916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esteban.sanchez@cps.ucm.es</a:t>
            </a:r>
            <a:endParaRPr lang="es-ES" dirty="0"/>
          </a:p>
          <a:p>
            <a:pPr algn="ctr"/>
            <a:r>
              <a:rPr lang="es-ES" dirty="0"/>
              <a:t>@</a:t>
            </a:r>
            <a:r>
              <a:rPr lang="es-ES" dirty="0" err="1"/>
              <a:t>EstsanchezUCM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279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435</Words>
  <Application>Microsoft Macintosh PowerPoint</Application>
  <PresentationFormat>Presentación en pantalla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</dc:creator>
  <cp:lastModifiedBy>ESTEBAN SANCHEZ MORENO</cp:lastModifiedBy>
  <cp:revision>72</cp:revision>
  <cp:lastPrinted>2023-10-26T08:10:11Z</cp:lastPrinted>
  <dcterms:created xsi:type="dcterms:W3CDTF">2016-10-17T15:47:14Z</dcterms:created>
  <dcterms:modified xsi:type="dcterms:W3CDTF">2023-10-26T08:13:57Z</dcterms:modified>
</cp:coreProperties>
</file>