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2" r:id="rId5"/>
    <p:sldId id="329" r:id="rId6"/>
    <p:sldId id="333" r:id="rId7"/>
    <p:sldId id="335" r:id="rId8"/>
    <p:sldId id="33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7F72E-BDB0-4AC4-A638-A17C087FA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A9D0B6-3A87-43DB-81C6-228E9784E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7E25A5-2E75-451B-AC09-01D03D1E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1D97EC-F908-4DDC-A1FD-1480299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6A8D8B-CEEE-466B-A28A-CFE4E3DD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11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75699-BB8A-489E-84FC-7CEC03C6A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3FF026-8392-40D9-ABB2-35624703A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C16D84-B8D4-4BA2-9A8A-479DBA74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C3D9F0-29B6-4F52-8D2F-AEE3DDFF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54BA88-85D7-44F8-9D7A-37C4810D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BB7873-8446-4814-BE77-F520BED78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614F7C-8C33-4928-A525-B70550269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8D796B-FEA2-4B81-A7B0-F14E8231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B36FAE-CF82-41A1-9376-714AF490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3AFDB-1963-4D39-8C90-A60469B0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78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12E93-DD4E-47D3-A957-EBD2292C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8C2312-4FA0-40A2-8627-F252CD32F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30A7A-6D48-4913-A76D-A33BB3A9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47B00F-8989-418F-B6A9-3C8DC660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052D03-A97C-4B32-89D5-A2EE05738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62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50E53-3F64-4364-9E99-7516C909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78E3C4-84AE-42DC-B64B-97061C205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2A8E3D-FCD2-4783-AE26-61D5A022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EEA2A1-2945-4155-AAFF-6D83FDEA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99463C-DE49-4E69-A0D1-BAE46EBA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09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66593-46D2-48A6-A1A5-A55787C9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2626C2-A487-41FE-BF19-18A660C44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F320B0-9A05-43FA-A9AE-6A83ADC24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135292-873D-4E21-8660-2109A931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0E39E8-F0D1-45B2-9017-6745D48C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EC0289-A086-49E6-BE00-6C7B4D36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72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D8166-34CF-4177-AD8E-803D58294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F09694-7201-4BBD-A0ED-1A09E8440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404D17-6407-465A-A90F-CE8C1ADC0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364E59-C69A-478F-BE40-17D07A293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CD1E4B-9900-4554-9B0E-E2DAEA527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8761AD-9EB7-45C7-A011-234A9B0F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A5FC40-DB60-4C88-924C-732E85EF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971D69-6B82-4112-85C3-F39C83A8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7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747DC-591E-4852-BE31-203C121D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919DD0-A637-45D6-BF52-FFDF6B793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C91E8D-BA45-494F-A022-9180539D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1148D0-B5DE-4283-A0D5-1804C274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05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7F4877-0600-4E8D-9812-552185E9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C0F6B4-7024-499D-ADFF-BE8207B3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7FE445-8B9B-4DC1-A74B-A386E24E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6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4BB25-A58D-43BB-B162-DFB565507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DFDFAC-8278-4BBC-B9B3-4EAAC4CBC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5D4D39-A0A3-48D2-8F8D-A879B9097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5D6119-8B6F-433A-BEF1-AD186106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F016D1-9538-497F-8680-7B689F90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4ADE23-648A-4F16-9E14-9BA3D2AF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17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6ED31-44D6-4913-9DB0-5C4B57E5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A06A6E-8C57-43D1-B9D3-98A90437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0A4D9B-447B-4B91-8494-6DB017A59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CE50E2-F5CC-4D3D-89CA-A11E9DE0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3EDB2C-9222-428D-A131-D12C18140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9F51B4-723B-4EC7-98E6-B7CCE035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43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33CCD9-294D-4EF4-8CC3-5B197075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415EF9-8F5A-4E0A-88EE-C480D8BC1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624BAA-703A-412E-BFF2-DEBA0FA91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F72E7-A15D-4535-BD35-A7923BC41C06}" type="datetimeFigureOut">
              <a:rPr lang="es-ES" smtClean="0"/>
              <a:t>26/10/2023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4DA9FA-0A59-4CED-AC90-963517ED3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A25F82-3DBD-449C-AA37-5127BF172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28E9-2E74-4F4E-90FE-7F80FAC43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4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B323218-BDB0-4285-A086-E839C78A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383" y="1113782"/>
            <a:ext cx="7529233" cy="1788192"/>
          </a:xfrm>
          <a:prstGeom prst="rect">
            <a:avLst/>
          </a:prstGeom>
        </p:spPr>
      </p:pic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6375F9-7110-4962-A7E4-1A7FE32C1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956026"/>
            <a:ext cx="7187946" cy="1186279"/>
          </a:xfrm>
        </p:spPr>
        <p:txBody>
          <a:bodyPr anchor="b">
            <a:noAutofit/>
          </a:bodyPr>
          <a:lstStyle/>
          <a:p>
            <a:pPr algn="l"/>
            <a:r>
              <a:rPr lang="es-ES" sz="4400" dirty="0">
                <a:latin typeface="ArialMT"/>
              </a:rPr>
              <a:t>El Aprendizaje-Servicio </a:t>
            </a:r>
            <a:r>
              <a:rPr lang="es-ES" sz="4400" b="0" i="0" u="none" strike="noStrike" baseline="0" dirty="0">
                <a:latin typeface="ArialMT"/>
              </a:rPr>
              <a:t>en la Universidad de Alcalá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355801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7259E-438F-4A92-BB8D-D77F9646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IDEO - Centro de Apoyo a la Innovación Docente y Estudios Online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9B2F1-AC7E-43B9-9324-164217F5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2561"/>
            <a:ext cx="5503223" cy="3944402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Innovación Docente</a:t>
            </a:r>
          </a:p>
          <a:p>
            <a:pPr lvl="1"/>
            <a:r>
              <a:rPr lang="es-ES" dirty="0"/>
              <a:t>Grupos de Innovación Docente</a:t>
            </a:r>
          </a:p>
          <a:p>
            <a:pPr lvl="1"/>
            <a:r>
              <a:rPr lang="es-ES" dirty="0"/>
              <a:t>Proyectos de Innovación Docente</a:t>
            </a:r>
          </a:p>
          <a:p>
            <a:pPr lvl="1"/>
            <a:r>
              <a:rPr lang="es-ES" dirty="0"/>
              <a:t>Oficina de </a:t>
            </a:r>
            <a:r>
              <a:rPr lang="es-ES" dirty="0" err="1"/>
              <a:t>ApS</a:t>
            </a:r>
            <a:endParaRPr lang="es-ES" dirty="0"/>
          </a:p>
          <a:p>
            <a:pPr lvl="1"/>
            <a:r>
              <a:rPr lang="es-ES" dirty="0"/>
              <a:t>Encuentro de Innovación en Docencia Universitaria</a:t>
            </a:r>
          </a:p>
          <a:p>
            <a:pPr lvl="1"/>
            <a:r>
              <a:rPr lang="es-ES" dirty="0"/>
              <a:t>Alianza EULOGH</a:t>
            </a:r>
          </a:p>
          <a:p>
            <a:endParaRPr lang="es-ES" dirty="0"/>
          </a:p>
          <a:p>
            <a:r>
              <a:rPr lang="es-ES" dirty="0"/>
              <a:t>Estudios Online</a:t>
            </a:r>
          </a:p>
          <a:p>
            <a:pPr lvl="1"/>
            <a:r>
              <a:rPr lang="es-ES" dirty="0"/>
              <a:t>Aula Virtual</a:t>
            </a:r>
          </a:p>
          <a:p>
            <a:pPr lvl="1"/>
            <a:r>
              <a:rPr lang="es-ES" dirty="0"/>
              <a:t>Producción Multimedia</a:t>
            </a:r>
          </a:p>
          <a:p>
            <a:pPr lvl="1"/>
            <a:r>
              <a:rPr lang="es-ES" dirty="0"/>
              <a:t>Recursos en abierto</a:t>
            </a:r>
          </a:p>
          <a:p>
            <a:pPr lvl="1"/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E459EC8-4AC7-495F-A55A-0EED94B46D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220"/>
          <a:stretch/>
        </p:blipFill>
        <p:spPr>
          <a:xfrm>
            <a:off x="7113722" y="2077092"/>
            <a:ext cx="3874576" cy="372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7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67259E-438F-4A92-BB8D-D77F9646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5400" b="1" dirty="0"/>
              <a:t>Oficina de Aprendizaje Servicio (</a:t>
            </a:r>
            <a:r>
              <a:rPr lang="es-ES" sz="5400" b="1" dirty="0" err="1"/>
              <a:t>ApS</a:t>
            </a:r>
            <a:r>
              <a:rPr lang="es-ES" sz="5400" b="1" dirty="0"/>
              <a:t>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9B2F1-AC7E-43B9-9324-164217F5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pPr lvl="1"/>
            <a:r>
              <a:rPr lang="es-ES" sz="2200" dirty="0">
                <a:effectLst/>
                <a:latin typeface="Arial" panose="020B0604020202020204" pitchFamily="34" charset="0"/>
              </a:rPr>
              <a:t>Creación del Observatorio de </a:t>
            </a:r>
            <a:r>
              <a:rPr lang="es-ES" sz="2200" dirty="0">
                <a:latin typeface="Arial" panose="020B0604020202020204" pitchFamily="34" charset="0"/>
              </a:rPr>
              <a:t>Aprendizaje-Servicio</a:t>
            </a:r>
            <a:r>
              <a:rPr lang="es-ES" sz="2200" dirty="0">
                <a:effectLst/>
                <a:latin typeface="Arial" panose="020B0604020202020204" pitchFamily="34" charset="0"/>
              </a:rPr>
              <a:t> (2017)</a:t>
            </a:r>
          </a:p>
          <a:p>
            <a:pPr lvl="1"/>
            <a:r>
              <a:rPr lang="es-ES" sz="2200" dirty="0">
                <a:latin typeface="Arial" panose="020B0604020202020204" pitchFamily="34" charset="0"/>
              </a:rPr>
              <a:t>Puesta en marcha de la Oficina de Aprendizaje-Servicio (2020)</a:t>
            </a:r>
            <a:endParaRPr lang="es-ES" sz="22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es-ES" sz="2200" dirty="0">
                <a:latin typeface="Arial" panose="020B0604020202020204" pitchFamily="34" charset="0"/>
              </a:rPr>
              <a:t>Red madrileña de Oficinas Universitarias de Aprendizaje-Servicio (2021)</a:t>
            </a:r>
          </a:p>
          <a:p>
            <a:pPr lvl="1"/>
            <a:r>
              <a:rPr lang="es-ES" sz="2200" dirty="0">
                <a:latin typeface="Arial" panose="020B0604020202020204" pitchFamily="34" charset="0"/>
              </a:rPr>
              <a:t>Declaración de Canarias (2023)</a:t>
            </a: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r>
              <a:rPr lang="es-ES" sz="2200" dirty="0">
                <a:latin typeface="Arial" panose="020B0604020202020204" pitchFamily="34" charset="0"/>
              </a:rPr>
              <a:t>Función  </a:t>
            </a:r>
            <a:r>
              <a:rPr lang="es-ES" sz="2200" dirty="0"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s-ES" sz="2200" dirty="0">
                <a:latin typeface="Arial" panose="020B0604020202020204" pitchFamily="34" charset="0"/>
              </a:rPr>
              <a:t>  </a:t>
            </a:r>
            <a:r>
              <a:rPr lang="es-ES" sz="2200" b="1" dirty="0">
                <a:latin typeface="Arial" panose="020B0604020202020204" pitchFamily="34" charset="0"/>
              </a:rPr>
              <a:t>FACILITADOR</a:t>
            </a: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r>
              <a:rPr lang="es-ES" sz="2200" dirty="0">
                <a:latin typeface="Arial" panose="020B0604020202020204" pitchFamily="34" charset="0"/>
              </a:rPr>
              <a:t>Colaboración</a:t>
            </a:r>
            <a:r>
              <a:rPr lang="es-ES" sz="2200" dirty="0"/>
              <a:t> </a:t>
            </a:r>
            <a:r>
              <a:rPr lang="es-ES" sz="2200" dirty="0">
                <a:latin typeface="Arial" panose="020B0604020202020204" pitchFamily="34" charset="0"/>
              </a:rPr>
              <a:t>institucional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Ayuntamiento de Alcalá de Henares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Ayuntamiento de Coslada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Ayuntamiento de Madrid </a:t>
            </a:r>
          </a:p>
          <a:p>
            <a:pPr lvl="2"/>
            <a:endParaRPr lang="es-ES" sz="1800" dirty="0">
              <a:latin typeface="Arial" panose="020B0604020202020204" pitchFamily="34" charset="0"/>
            </a:endParaRP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98298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67259E-438F-4A92-BB8D-D77F9646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5400" b="1" dirty="0"/>
              <a:t>Oficina de Aprendizaje Servicio (</a:t>
            </a:r>
            <a:r>
              <a:rPr lang="es-ES" sz="5400" b="1" dirty="0" err="1"/>
              <a:t>ApS</a:t>
            </a:r>
            <a:r>
              <a:rPr lang="es-ES" sz="5400" b="1" dirty="0"/>
              <a:t>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9B2F1-AC7E-43B9-9324-164217F5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1"/>
            <a:r>
              <a:rPr lang="es-ES" sz="2200" dirty="0">
                <a:latin typeface="Arial" panose="020B0604020202020204" pitchFamily="34" charset="0"/>
              </a:rPr>
              <a:t>Facultades o Escuelas donde se desarrollan proyectos de </a:t>
            </a:r>
            <a:r>
              <a:rPr lang="es-ES" sz="2200" dirty="0" err="1">
                <a:latin typeface="Arial" panose="020B0604020202020204" pitchFamily="34" charset="0"/>
              </a:rPr>
              <a:t>ApS</a:t>
            </a:r>
            <a:r>
              <a:rPr lang="es-ES" sz="2200" dirty="0">
                <a:latin typeface="Arial" panose="020B0604020202020204" pitchFamily="34" charset="0"/>
              </a:rPr>
              <a:t>: 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Facultad de Educación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Facultad de Ciencias 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Facultad de Medicina y Ciencias de la Salud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Facultad de Derecho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Facultad de Ciencias Económicas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Escuela de Arquitectura</a:t>
            </a:r>
          </a:p>
          <a:p>
            <a:pPr lvl="2"/>
            <a:endParaRPr lang="es-ES" sz="1800" dirty="0">
              <a:latin typeface="Arial" panose="020B0604020202020204" pitchFamily="34" charset="0"/>
            </a:endParaRPr>
          </a:p>
          <a:p>
            <a:pPr lvl="1"/>
            <a:r>
              <a:rPr lang="es-ES" sz="2200" dirty="0">
                <a:latin typeface="Arial" panose="020B0604020202020204" pitchFamily="34" charset="0"/>
              </a:rPr>
              <a:t>Datos globales: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Proyectos totales realizados desde la puesta en marcha de la Oficina en 2020: 28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Docentes totales que han participado en proyectos: 68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Estudiantes totales que han participado en proyectos: 947</a:t>
            </a:r>
          </a:p>
          <a:p>
            <a:pPr lvl="2"/>
            <a:r>
              <a:rPr lang="es-ES" sz="1800" dirty="0">
                <a:latin typeface="Arial" panose="020B0604020202020204" pitchFamily="34" charset="0"/>
              </a:rPr>
              <a:t>Estimación de número de personas beneficiarias: 3.483</a:t>
            </a: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endParaRPr lang="es-ES" sz="2200" dirty="0">
              <a:latin typeface="Arial" panose="020B0604020202020204" pitchFamily="34" charset="0"/>
            </a:endParaRPr>
          </a:p>
          <a:p>
            <a:pPr lvl="1"/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428578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67259E-438F-4A92-BB8D-D77F9646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5400" b="1" dirty="0"/>
              <a:t>Proyectos de </a:t>
            </a:r>
            <a:r>
              <a:rPr lang="es-ES" sz="5400" b="1" dirty="0" err="1"/>
              <a:t>ApS</a:t>
            </a:r>
            <a:r>
              <a:rPr lang="es-ES" sz="5400" b="1" dirty="0"/>
              <a:t> activos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9B2F1-AC7E-43B9-9324-164217F5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ApS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sin fronteras: traducción y colaboración internacional en una experiencia de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aprendizaje-servicio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Transformar la Comunidad: mejorar la comunicación en la Promoción de Salud y el Autocuidado a través de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ApS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APaSionaODS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aplicación del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aprendizaje-servicio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para incentivar la implicación del alumnado en los ODS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Generando Redes Educativas para la Intervención Preventiva frente a la Violencia Sexual Facilitada por Drogas en Contextos de fiesta juvenil.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Promoción de salud mediante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ApS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Alimentando la sostenibilidad en centros educativos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Proyecto de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ApS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 Fisioterapia. Consciencia y Movimiento: Empieza por ti. Humanizando la salud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Traducciones con moraleja: cuentacuentos y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ApS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como herramientas de concienciación y difusión de los Objetivos de Desarrollo Sostenible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Proyecto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MicroMundo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Aprendizaje-Servicio para desarrollar competencias científicas y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soft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skills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Cibermentores_UAH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Programa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Aps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educación entre iguales, ciudadanía crítica y salud digital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INTEGRA-CLIMA. Implantación y evaluación, en el marco de las competencias UNESCO en Educación para el Desarrollo Sostenible, de itinerarios de aprendizaje en materia de cambio climático en tres grados de la UAH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Alimentación saludable: proyecto </a:t>
            </a:r>
            <a:r>
              <a:rPr lang="es-ES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Fotovoz</a:t>
            </a:r>
            <a:r>
              <a:rPr lang="es-E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 el IES Complutense de Alcalá de Henares</a:t>
            </a:r>
            <a:endParaRPr lang="es-E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73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E976E19C1FC2744973AD366D0A88205" ma:contentTypeVersion="11" ma:contentTypeDescription="Crear nuevo documento." ma:contentTypeScope="" ma:versionID="7283189c34cc3768d5aa6d9733c0f34e">
  <xsd:schema xmlns:xsd="http://www.w3.org/2001/XMLSchema" xmlns:xs="http://www.w3.org/2001/XMLSchema" xmlns:p="http://schemas.microsoft.com/office/2006/metadata/properties" xmlns:ns3="08d42c32-e1be-4714-86f7-a42116b49621" xmlns:ns4="595982ff-d613-4d33-891c-c951ab45bf17" targetNamespace="http://schemas.microsoft.com/office/2006/metadata/properties" ma:root="true" ma:fieldsID="e5f1915a22d3e5798c920b017cb1cd12" ns3:_="" ns4:_="">
    <xsd:import namespace="08d42c32-e1be-4714-86f7-a42116b49621"/>
    <xsd:import namespace="595982ff-d613-4d33-891c-c951ab45bf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42c32-e1be-4714-86f7-a42116b496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982ff-d613-4d33-891c-c951ab45bf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295879-C735-4CAF-B142-063FA2A6057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95982ff-d613-4d33-891c-c951ab45bf17"/>
    <ds:schemaRef ds:uri="http://purl.org/dc/terms/"/>
    <ds:schemaRef ds:uri="08d42c32-e1be-4714-86f7-a42116b4962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A780B7-A52A-46EE-BE56-9C53259B1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d42c32-e1be-4714-86f7-a42116b49621"/>
    <ds:schemaRef ds:uri="595982ff-d613-4d33-891c-c951ab45bf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B98510-BDB0-444B-8D8A-E6AFACB595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386</Words>
  <Application>Microsoft Office PowerPoint</Application>
  <PresentationFormat>Panorámica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ArialMT</vt:lpstr>
      <vt:lpstr>Calibri</vt:lpstr>
      <vt:lpstr>Calibri Light</vt:lpstr>
      <vt:lpstr>Symbol</vt:lpstr>
      <vt:lpstr>Tema de Office</vt:lpstr>
      <vt:lpstr>El Aprendizaje-Servicio en la Universidad de Alcalá</vt:lpstr>
      <vt:lpstr>IDEO - Centro de Apoyo a la Innovación Docente y Estudios Online</vt:lpstr>
      <vt:lpstr>Oficina de Aprendizaje Servicio (ApS)</vt:lpstr>
      <vt:lpstr>Oficina de Aprendizaje Servicio (ApS)</vt:lpstr>
      <vt:lpstr>Proyectos de ApS activos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Castillo Fernández Héctor del</dc:creator>
  <cp:lastModifiedBy>Castillo Fernández Héctor del</cp:lastModifiedBy>
  <cp:revision>20</cp:revision>
  <dcterms:created xsi:type="dcterms:W3CDTF">2021-11-01T09:42:18Z</dcterms:created>
  <dcterms:modified xsi:type="dcterms:W3CDTF">2023-10-26T06:50:35Z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0x010100DE976E19C1FC2744973AD366D0A88205</vt:lpwstr>
  </property>
</Properties>
</file>